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5119"/>
    <p:restoredTop sz="96070"/>
  </p:normalViewPr>
  <p:slideViewPr>
    <p:cSldViewPr snapToGrid="0">
      <p:cViewPr varScale="1">
        <p:scale>
          <a:sx d="100" n="116"/>
          <a:sy d="100" n="116"/>
        </p:scale>
        <p:origin x="448" y="19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tableStyles" Target="tableStyles.xml" /><Relationship Id="rId37" Type="http://schemas.openxmlformats.org/officeDocument/2006/relationships/theme" Target="theme/theme1.xml" /><Relationship Id="rId3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3939-D8E6-EC22-A88A-4E9C3E798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455" y="1122363"/>
            <a:ext cx="1122908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71A95-58E8-6F4E-379E-4AABAE70F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299" y="3602038"/>
            <a:ext cx="11215241" cy="89962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439F5-640D-9A07-DD60-A71B4AFF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299" y="4689590"/>
            <a:ext cx="2743200" cy="365125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fld id="{E62ECD4C-3EFA-DE4A-88FA-A500119B4C23}" type="datetimeFigureOut">
              <a:rPr lang="en-US" smtClean="0"/>
              <a:pPr/>
              <a:t>11/5/23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52521-DFCD-8711-F409-70CF948A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931979-6C3E-F546-881B-A9A340EC2F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727B7-1D16-2308-B5F5-520AA0651313}"/>
              </a:ext>
            </a:extLst>
          </p:cNvPr>
          <p:cNvSpPr/>
          <p:nvPr userDrawn="1"/>
        </p:nvSpPr>
        <p:spPr>
          <a:xfrm>
            <a:off x="-1" y="5167744"/>
            <a:ext cx="12192001" cy="1690255"/>
          </a:xfrm>
          <a:prstGeom prst="rect">
            <a:avLst/>
          </a:prstGeom>
          <a:solidFill>
            <a:srgbClr val="1329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43FCE74-2B08-96A4-ED6C-ED42CAF5E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299" y="5660651"/>
            <a:ext cx="4011388" cy="7044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7B03EC-1E08-247E-8937-1BBC561DF209}"/>
              </a:ext>
            </a:extLst>
          </p:cNvPr>
          <p:cNvSpPr/>
          <p:nvPr userDrawn="1"/>
        </p:nvSpPr>
        <p:spPr>
          <a:xfrm>
            <a:off x="-2" y="5093421"/>
            <a:ext cx="12192001" cy="124692"/>
          </a:xfrm>
          <a:prstGeom prst="rect">
            <a:avLst/>
          </a:prstGeom>
          <a:solidFill>
            <a:srgbClr val="4B9C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53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CDAC-35BB-10A1-4300-C55DC31A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EC6B8-CA2B-4A5D-9FAB-FFC8D8091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4CCA9-1B28-1760-C522-3E74D948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BB145-1419-4103-E139-A5A029D9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E616B-0675-E40B-D68F-9ECC00DD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F04A0-5E53-2A6D-D8A5-348AB93F2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9F8BC-8CC5-C9B2-0538-B0D44E919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288C6-39AB-A862-0566-4416C66D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6EC66-6096-80C0-0B12-1E1301BE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521F0-E760-7DAB-29BF-C7B8E993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7CD277-21F4-C567-5FAA-4F05B6BE1326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4" y="1823639"/>
            <a:ext cx="11183112" cy="392277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A1EE7-6E0F-501B-6203-913F9E6BE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CD45E-2C6E-E40B-D8B3-D98EB7A6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356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05256B-15D6-070B-2465-7C583C6672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8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844-882F-F50A-BEF3-80F0324A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1F90B-52F4-DD49-EB0F-0D3B90C38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EDC814-CA83-0840-4DF2-B63129C06643}"/>
              </a:ext>
            </a:extLst>
          </p:cNvPr>
          <p:cNvGrpSpPr/>
          <p:nvPr userDrawn="1"/>
        </p:nvGrpSpPr>
        <p:grpSpPr>
          <a:xfrm>
            <a:off x="3888377" y="0"/>
            <a:ext cx="4415246" cy="1149531"/>
            <a:chOff x="3888377" y="0"/>
            <a:chExt cx="4415246" cy="114953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A99259-413C-75DC-A563-D1C732FD2BE6}"/>
                </a:ext>
              </a:extLst>
            </p:cNvPr>
            <p:cNvSpPr/>
            <p:nvPr userDrawn="1"/>
          </p:nvSpPr>
          <p:spPr>
            <a:xfrm>
              <a:off x="3888377" y="0"/>
              <a:ext cx="4415246" cy="11495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D27D7C3-0F98-39CE-21B5-4C0294F558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260759" y="247063"/>
              <a:ext cx="3670481" cy="644572"/>
            </a:xfrm>
            <a:prstGeom prst="rect">
              <a:avLst/>
            </a:prstGeom>
          </p:spPr>
        </p:pic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73D077-9D0B-2B33-F57D-E08E922A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356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1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7048B3-F906-4FBD-FFF1-408590861072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DA4B-77AC-AFAB-545B-C6D7BD6C7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44" y="1825625"/>
            <a:ext cx="5515356" cy="4064453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ACD8-0E36-CE03-C521-D0BB7C4E8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15356" cy="4064453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E093D1A-34A7-B1FE-C89C-EB6AF6298D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54C9C6D-8DE6-91F6-82C8-7B3A9AE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B4557E-B98F-12C9-85BB-19FCEE36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356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A68C762-B87C-4B0B-8E29-7FD4BE78E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4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B9E70-D8E2-FF53-9329-7E0820E09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81163"/>
            <a:ext cx="55098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C8275-0B53-515B-D890-FD20EF88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680" y="2505075"/>
            <a:ext cx="5509895" cy="337839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BB79-516A-4DAB-FDC1-EF509DAA0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098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DB7FF-C2D8-4195-1028-A915FF702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09894" cy="337839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2A82B-689D-2DCE-1C8B-A7B821A66C3D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9DD54-10E8-E24D-227D-8092F1C0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259E65E-E58E-C671-6E4F-DDCE75CB6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758AC37-9087-29D7-01C0-BA8BB344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396DC5-A455-6D02-C5E1-CE9B2293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1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9656FF-8F51-EC26-DFA6-2839527EC74A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5ADE87-6B8F-27DB-8E14-6502A146D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23AEB7-FEE2-613B-13B9-41920128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6E19F33-2A6D-BB43-5135-8C0C6CAB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1B2AFE-3E1F-E8FB-1522-CC403F9A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489E-A0FF-B247-540C-7258B545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C4053-52D4-8D56-9947-BF41D25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9B14-86BE-EA88-19BF-B6228CBC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457200"/>
            <a:ext cx="426758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8739-FEEA-4AA2-211E-EE5A59915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504368" cy="4873625"/>
          </a:xfrm>
        </p:spPr>
        <p:txBody>
          <a:bodyPr/>
          <a:lstStyle>
            <a:lvl1pPr>
              <a:buClr>
                <a:schemeClr val="accent1"/>
              </a:buClr>
              <a:defRPr sz="3200"/>
            </a:lvl1pPr>
            <a:lvl2pPr>
              <a:buClr>
                <a:schemeClr val="accent1"/>
              </a:buClr>
              <a:defRPr sz="2800"/>
            </a:lvl2pPr>
            <a:lvl3pPr>
              <a:buClr>
                <a:schemeClr val="accent1"/>
              </a:buClr>
              <a:defRPr sz="24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672B4-874C-0AD6-7AA1-6FEA138F9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444" y="2057400"/>
            <a:ext cx="426758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8B1139-2658-0BA9-B2FD-569964A1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7A91D4-3872-5109-9C6C-3C4324F9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3637-F789-EF3E-57E9-FD591557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B4353-47D3-03F8-31BC-1BC5045FA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6A12C-D61B-D52B-8820-B314F37DF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760A2-5B7C-DFA7-A383-98EBD91D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03188-E741-80C5-0B4E-D87F4990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3F59C-DA86-E1FA-C6D8-5424016A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268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66939-89CF-E160-7C5F-4EDCA223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44C7C-DDE0-9976-7DF2-72DA2A5E5A1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9D6D-11A9-9AD7-846C-8CFADBF3F49E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DBECA-51DC-70CC-C2A2-30EFB9C432D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C52DF-FB44-FE3E-40D6-AFC28EF9AA3E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26201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authentication/connecting-to-github-with-ssh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quarto.org" TargetMode="External" /><Relationship Id="rId3" Type="http://schemas.openxmlformats.org/officeDocument/2006/relationships/hyperlink" Target="https://r4ds.hadley.nz/quarto.html" TargetMode="External" /><Relationship Id="rId4" Type="http://schemas.openxmlformats.org/officeDocument/2006/relationships/hyperlink" Target="https://www.google.com/url?sa=t&amp;rct=j&amp;q=&amp;esrc=s&amp;source=web&amp;cd=&amp;cad=rja&amp;uact=8&amp;ved=2ahUKEwipo_u-976CAxUhFlkFHRQnBuwQFnoECAgQAw&amp;url=https%3A%2F%2Feducation.github.com%2Fpack%23%3A~%3Atext%3DEnjoy%2520a%2520credit%2520of%2520%252413%2520USD%2520per%2520month%2520for%252024%2520months.%26text%3DFree%2520GitHub%2520Pro%2520while%2520you%2520are%2520a%2520student.&amp;usg=AOvVaw2Hd93-7RhFggjmT_mLZuU9&amp;opi=89978449" TargetMode="External" /><Relationship Id="rId5" Type="http://schemas.openxmlformats.org/officeDocument/2006/relationships/hyperlink" Target="https://education.github.com/git-cheat-sheet-education.pdf" TargetMode="External" /><Relationship Id="rId6" Type="http://schemas.openxmlformats.org/officeDocument/2006/relationships/hyperlink" Target="https://www.atatus.com/blog/git-tutorial-for-beginners/" TargetMode="External" /><Relationship Id="rId7" Type="http://schemas.openxmlformats.org/officeDocument/2006/relationships/hyperlink" Target="https://github.com/madelinegillman/lab_intro_to_quarto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3939-D8E6-EC22-A88A-4E9C3E798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455" y="1122363"/>
            <a:ext cx="11229085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Quarto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71A95-58E8-6F4E-379E-4AABAE70F969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495299" y="3602038"/>
            <a:ext cx="11215241" cy="899624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Madeline Gillman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439F5-640D-9A07-DD60-A71B4AFFDDB8}"/>
              </a:ext>
            </a:extLst>
          </p:cNvPr>
          <p:cNvSpPr>
            <a:spLocks noGrp="1"/>
          </p:cNvSpPr>
          <p:nvPr>
            <p:ph idx="10" sz="half" type="dt"/>
          </p:nvPr>
        </p:nvSpPr>
        <p:spPr>
          <a:xfrm>
            <a:off x="495299" y="4689590"/>
            <a:ext cx="2743200" cy="3651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2023-11-14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Adding code chunks, images, links, and more</a:t>
            </a:r>
          </a:p>
        </p:txBody>
      </p:sp>
      <p:pic>
        <p:nvPicPr>
          <p:cNvPr descr="images/insert_op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30600" y="1816100"/>
            <a:ext cx="5092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Adding citations</a:t>
            </a:r>
          </a:p>
        </p:txBody>
      </p:sp>
      <p:pic>
        <p:nvPicPr>
          <p:cNvPr descr="images/citation_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60500" y="1816100"/>
            <a:ext cx="9232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4C9C6D-8DE6-91F6-82C8-7B3A9AE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Adding table and figure references</a:t>
            </a:r>
          </a:p>
        </p:txBody>
      </p:sp>
      <p:pic>
        <p:nvPicPr>
          <p:cNvPr descr="images/fig_ref_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5300" y="3098800"/>
            <a:ext cx="5511800" cy="149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tbl_ref_ex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3098800"/>
            <a:ext cx="5511800" cy="151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click the </a:t>
            </a:r>
            <a:r>
              <a:rPr b="1"/>
              <a:t>Render</a:t>
            </a:r>
            <a:r>
              <a:rPr/>
              <a:t> button a document will be generated that includes:</a:t>
            </a:r>
          </a:p>
          <a:p>
            <a:pPr lvl="0"/>
            <a:r>
              <a:rPr/>
              <a:t>Content authored with markdown</a:t>
            </a:r>
          </a:p>
          <a:p>
            <a:pPr lvl="0"/>
            <a:r>
              <a:rPr/>
              <a:t>Output from executable code</a:t>
            </a:r>
          </a:p>
          <a:p>
            <a:pPr lvl="0"/>
            <a:r>
              <a:rPr/>
              <a:t>You may need to install a LaTeX distribution. You can install using R by running: </a:t>
            </a:r>
            <a:r>
              <a:rPr>
                <a:latin typeface="Monaco"/>
              </a:rPr>
              <a:t>tinytex::install_tinytex()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Render options</a:t>
            </a:r>
          </a:p>
        </p:txBody>
      </p:sp>
      <p:pic>
        <p:nvPicPr>
          <p:cNvPr descr="images/render_op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2400" y="1816100"/>
            <a:ext cx="67691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Getting fancy –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First, check which fonts you have available:</a:t>
            </a:r>
          </a:p>
          <a:p>
            <a:pPr lvl="0" indent="0">
              <a:buNone/>
            </a:pPr>
            <a:r>
              <a:rPr>
                <a:latin typeface="Monaco"/>
              </a:rPr>
              <a:t># install.packages("systemfonts") 
fonts &lt;- systemfonts::system_fonts() 
View(fonts)</a:t>
            </a:r>
          </a:p>
          <a:p>
            <a:pPr lvl="0" indent="0" marL="0">
              <a:buNone/>
            </a:pPr>
            <a:r>
              <a:rPr/>
              <a:t>Then, update your YAML with a font name under the </a:t>
            </a:r>
            <a:r>
              <a:rPr>
                <a:latin typeface="Monaco"/>
              </a:rPr>
              <a:t>name</a:t>
            </a:r>
            <a:r>
              <a:rPr/>
              <a:t> column:</a:t>
            </a:r>
          </a:p>
          <a:p>
            <a:pPr lvl="0" indent="0" marL="0">
              <a:buNone/>
            </a:pPr>
            <a:r>
              <a:rPr>
                <a:latin typeface="Monaco"/>
              </a:rPr>
              <a:t>mainfont: ArialMT</a:t>
            </a:r>
          </a:p>
          <a:p>
            <a:pPr lvl="0" indent="0" marL="0">
              <a:buNone/>
            </a:pPr>
            <a:r>
              <a:rPr>
                <a:latin typeface="Monaco"/>
              </a:rPr>
              <a:t>monofont: Monaco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you can use Quarto for starting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Lab notebook</a:t>
            </a:r>
          </a:p>
          <a:p>
            <a:pPr lvl="1"/>
            <a:r>
              <a:rPr/>
              <a:t>Read in results files and blend code, methods, analysis decisions, tables, plots, etc.</a:t>
            </a:r>
          </a:p>
          <a:p>
            <a:pPr lvl="1"/>
            <a:r>
              <a:rPr/>
              <a:t>Export output as pdf, html, or word doc</a:t>
            </a:r>
          </a:p>
          <a:p>
            <a:pPr lvl="0"/>
            <a:r>
              <a:rPr/>
              <a:t>Create presentations</a:t>
            </a:r>
          </a:p>
          <a:p>
            <a:pPr lvl="1"/>
            <a:r>
              <a:rPr/>
              <a:t>Export output as html, pptx</a:t>
            </a:r>
          </a:p>
          <a:p>
            <a:pPr lvl="0"/>
            <a:r>
              <a:rPr/>
              <a:t>Personal branding</a:t>
            </a:r>
          </a:p>
          <a:p>
            <a:pPr lvl="1"/>
            <a:r>
              <a:rPr/>
              <a:t>Resume</a:t>
            </a:r>
          </a:p>
          <a:p>
            <a:pPr lvl="1"/>
            <a:r>
              <a:rPr/>
              <a:t>Website</a:t>
            </a:r>
          </a:p>
          <a:p>
            <a:pPr lvl="0"/>
            <a:r>
              <a:rPr/>
              <a:t>Writing papers (maybe)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844-882F-F50A-BEF3-80F0324A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Git and Github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 is a version control software</a:t>
            </a:r>
          </a:p>
          <a:p>
            <a:pPr lvl="1"/>
            <a:r>
              <a:rPr/>
              <a:t>Track and manage changes to code/software in a safe way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use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 is widely used across academia and knowing git is essential for any computational work in industry</a:t>
            </a:r>
          </a:p>
          <a:p>
            <a:pPr lvl="0"/>
            <a:r>
              <a:rPr/>
              <a:t>Track changes (versions) of your code in an reproducible, open-source way</a:t>
            </a:r>
          </a:p>
          <a:p>
            <a:pPr lvl="1"/>
            <a:r>
              <a:rPr/>
              <a:t>Make and test changes while maintaining a “master” version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Quarto?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 open source publishing system</a:t>
            </a:r>
          </a:p>
          <a:p>
            <a:pPr lvl="1"/>
            <a:r>
              <a:rPr/>
              <a:t>Allows you to create cool dynamic content</a:t>
            </a:r>
          </a:p>
          <a:p>
            <a:pPr lvl="1"/>
            <a:r>
              <a:rPr/>
              <a:t>Make reproducible documents/publications that are publication quality</a:t>
            </a:r>
          </a:p>
          <a:p>
            <a:pPr lvl="2"/>
            <a:r>
              <a:rPr/>
              <a:t>articles, presentations, dashboards, websites, blogs, and books in HTML, PDF, MS Word, ePub…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</a:t>
            </a:r>
            <a:r>
              <a:rPr b="1"/>
              <a:t>repository</a:t>
            </a:r>
            <a:r>
              <a:rPr/>
              <a:t> hosting service</a:t>
            </a:r>
          </a:p>
          <a:p>
            <a:pPr lvl="0"/>
            <a:r>
              <a:rPr/>
              <a:t>Free to have public repositories, paid account required for several private repositories</a:t>
            </a:r>
          </a:p>
          <a:p>
            <a:pPr lvl="1"/>
            <a:r>
              <a:rPr/>
              <a:t>You can get free GitHub Pro as a student</a:t>
            </a:r>
          </a:p>
          <a:p>
            <a:pPr lvl="0"/>
            <a:r>
              <a:rPr/>
              <a:t>Another repository hosting service: Bitbucket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Create a GitHub account</a:t>
            </a:r>
          </a:p>
          <a:p>
            <a:pPr lvl="1"/>
            <a:r>
              <a:rPr/>
              <a:t>Sign up for GitHub Education to access more features</a:t>
            </a:r>
          </a:p>
          <a:p>
            <a:pPr lvl="0" indent="-457200" marL="457200">
              <a:buAutoNum type="arabicPeriod"/>
            </a:pPr>
            <a:r>
              <a:rPr/>
              <a:t>Link Longleaf with your GitHub account</a:t>
            </a:r>
          </a:p>
          <a:p>
            <a:pPr lvl="1"/>
            <a:r>
              <a:rPr/>
              <a:t>See </a:t>
            </a:r>
            <a:r>
              <a:rPr>
                <a:hlinkClick r:id="rId2"/>
              </a:rPr>
              <a:t>Connecting to GitHub with SSH</a:t>
            </a:r>
          </a:p>
          <a:p>
            <a:pPr lvl="1"/>
            <a:r>
              <a:rPr/>
              <a:t>You’ll probably already have an existing SSH key</a:t>
            </a:r>
          </a:p>
          <a:p>
            <a:pPr lvl="0" indent="-457200" marL="457200">
              <a:buAutoNum type="arabicPeriod"/>
            </a:pPr>
            <a:r>
              <a:rPr/>
              <a:t>Clone or initiate your first repository!</a:t>
            </a:r>
          </a:p>
          <a:p>
            <a:pPr lvl="1"/>
            <a:r>
              <a:rPr>
                <a:latin typeface="Monaco"/>
              </a:rPr>
              <a:t>git clone &lt;SSH_key_from_repository&gt;</a:t>
            </a:r>
          </a:p>
          <a:p>
            <a:pPr lvl="1"/>
            <a:r>
              <a:rPr>
                <a:latin typeface="Monaco"/>
              </a:rPr>
              <a:t>mkdir &lt;directory_name&gt;</a:t>
            </a:r>
          </a:p>
          <a:p>
            <a:pPr lvl="2"/>
            <a:r>
              <a:rPr>
                <a:latin typeface="Monaco"/>
              </a:rPr>
              <a:t>cd &lt;directory_name&gt;</a:t>
            </a:r>
          </a:p>
          <a:p>
            <a:pPr lvl="2"/>
            <a:r>
              <a:rPr>
                <a:latin typeface="Monaco"/>
              </a:rPr>
              <a:t>git init</a:t>
            </a:r>
          </a:p>
          <a:p>
            <a:pPr lvl="1"/>
            <a:r>
              <a:rPr/>
              <a:t>GitHub only allows letters, numbers, and the special characters “-”, “_”, and “.”</a:t>
            </a:r>
          </a:p>
          <a:p>
            <a:pPr lvl="2"/>
            <a:r>
              <a:rPr/>
              <a:t>So: no spaces, no #$%^&amp;*()@!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quick aside on what to use GitHub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GitHub is not Google Drive</a:t>
            </a:r>
          </a:p>
          <a:p>
            <a:pPr lvl="1"/>
            <a:r>
              <a:rPr/>
              <a:t>If you try to add large files, you’ll run into issues</a:t>
            </a:r>
          </a:p>
          <a:p>
            <a:pPr lvl="0"/>
            <a:r>
              <a:rPr/>
              <a:t>GitHub is not a secure place to store data</a:t>
            </a:r>
          </a:p>
          <a:p>
            <a:pPr lvl="1"/>
            <a:r>
              <a:rPr/>
              <a:t>Especially for the kind of research we do, track scripts only</a:t>
            </a:r>
          </a:p>
          <a:p>
            <a:pPr lvl="2"/>
            <a:r>
              <a:rPr/>
              <a:t>You should be able to recreate all intermediate data files, plots, results, etc. using your scripts anyways!</a:t>
            </a:r>
          </a:p>
          <a:p>
            <a:pPr lvl="0"/>
            <a:r>
              <a:rPr/>
              <a:t>Probably best to keep most repositories private (unless the repository has code you are intending to share such as as part of an open source tool or paper)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</a:t>
            </a:r>
          </a:p>
        </p:txBody>
      </p:sp>
      <p:pic>
        <p:nvPicPr>
          <p:cNvPr descr="images/git_workflow-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pulling</a:t>
            </a:r>
          </a:p>
        </p:txBody>
      </p:sp>
      <p:pic>
        <p:nvPicPr>
          <p:cNvPr descr="images/git_workflow-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816100"/>
            <a:ext cx="8140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Quarto?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way to combine code + prose</a:t>
            </a:r>
          </a:p>
          <a:p>
            <a:pPr lvl="1"/>
            <a:r>
              <a:rPr/>
              <a:t>Multiple languages</a:t>
            </a:r>
          </a:p>
          <a:p>
            <a:pPr lvl="0"/>
            <a:r>
              <a:rPr/>
              <a:t>Reproducible, support many output formats</a:t>
            </a:r>
          </a:p>
          <a:p>
            <a:pPr lvl="0"/>
            <a:r>
              <a:rPr/>
              <a:t>Easily create presentation-ready documents that can be </a:t>
            </a:r>
            <a:r>
              <a:rPr b="1"/>
              <a:t>easily updated</a:t>
            </a:r>
            <a:r>
              <a:rPr/>
              <a:t> and shared</a:t>
            </a:r>
          </a:p>
          <a:p>
            <a:pPr lvl="0"/>
            <a:r>
              <a:rPr/>
              <a:t>Can be a lab analysis notebook</a:t>
            </a:r>
          </a:p>
          <a:p>
            <a:pPr lvl="0"/>
            <a:r>
              <a:rPr/>
              <a:t>You don’t even need to know Markdown!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pulling</a:t>
            </a:r>
          </a:p>
        </p:txBody>
      </p:sp>
      <p:pic>
        <p:nvPicPr>
          <p:cNvPr descr="images/git_workflow-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816100"/>
            <a:ext cx="8140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pulling</a:t>
            </a:r>
          </a:p>
        </p:txBody>
      </p:sp>
      <p:pic>
        <p:nvPicPr>
          <p:cNvPr descr="images/git_workflow-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4C9C6D-8DE6-91F6-82C8-7B3A9AE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Other things to mention on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DA4B-77AC-AFAB-545B-C6D7BD6C70C0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Use </a:t>
            </a:r>
            <a:r>
              <a:rPr>
                <a:latin typeface="Monaco"/>
              </a:rPr>
              <a:t>git status</a:t>
            </a:r>
            <a:r>
              <a:rPr/>
              <a:t> in a repository at any point to see where things stand:</a:t>
            </a:r>
          </a:p>
          <a:p>
            <a:pPr lvl="1"/>
            <a:r>
              <a:rPr/>
              <a:t>Which files have changes but not staged?</a:t>
            </a:r>
          </a:p>
          <a:p>
            <a:pPr lvl="1"/>
            <a:r>
              <a:rPr/>
              <a:t>Which files are staged but not committed?</a:t>
            </a:r>
          </a:p>
          <a:p>
            <a:pPr lvl="1"/>
            <a:r>
              <a:rPr/>
              <a:t>Which files have no changes?</a:t>
            </a:r>
          </a:p>
          <a:p>
            <a:pPr lvl="1"/>
            <a:r>
              <a:rPr/>
              <a:t>What branch are you on?</a:t>
            </a:r>
          </a:p>
        </p:txBody>
      </p:sp>
      <p:pic>
        <p:nvPicPr>
          <p:cNvPr descr="images/git_status_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3340100"/>
            <a:ext cx="5511800" cy="101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Quarto is not an R package, so “</a:t>
            </a:r>
            <a:r>
              <a:rPr>
                <a:latin typeface="Monaco"/>
              </a:rPr>
              <a:t>?</a:t>
            </a:r>
            <a:r>
              <a:rPr/>
              <a:t>” won’t get you help. Instead, refer to the </a:t>
            </a:r>
            <a:r>
              <a:rPr>
                <a:hlinkClick r:id="rId2"/>
              </a:rPr>
              <a:t>Quarto documentation</a:t>
            </a:r>
            <a:r>
              <a:rPr/>
              <a:t>.</a:t>
            </a:r>
          </a:p>
          <a:p>
            <a:pPr lvl="0"/>
            <a:r>
              <a:rPr>
                <a:hlinkClick r:id="rId3"/>
              </a:rPr>
              <a:t>R for Data Science Quarto Chapter</a:t>
            </a:r>
          </a:p>
          <a:p>
            <a:pPr lvl="0"/>
            <a:r>
              <a:rPr>
                <a:hlinkClick r:id="rId4"/>
              </a:rPr>
              <a:t>Verify student status to get GitHub Pro free</a:t>
            </a:r>
          </a:p>
          <a:p>
            <a:pPr lvl="0"/>
            <a:r>
              <a:rPr>
                <a:hlinkClick r:id="rId5"/>
              </a:rPr>
              <a:t>Git/Github cheat sheet</a:t>
            </a:r>
          </a:p>
          <a:p>
            <a:pPr lvl="0"/>
            <a:r>
              <a:rPr>
                <a:hlinkClick r:id="rId6"/>
              </a:rPr>
              <a:t>Git tutorial for beginners</a:t>
            </a:r>
          </a:p>
          <a:p>
            <a:pPr lvl="0"/>
            <a:r>
              <a:rPr/>
              <a:t>There are more advanced git uses you may need or run into. Look up:</a:t>
            </a:r>
          </a:p>
          <a:p>
            <a:pPr lvl="1"/>
            <a:r>
              <a:rPr/>
              <a:t>Branches</a:t>
            </a:r>
          </a:p>
          <a:p>
            <a:pPr lvl="1"/>
            <a:r>
              <a:rPr/>
              <a:t>Forking</a:t>
            </a:r>
          </a:p>
          <a:p>
            <a:pPr lvl="0"/>
            <a:r>
              <a:rPr/>
              <a:t>Practice cloning this repository: </a:t>
            </a:r>
            <a:r>
              <a:rPr>
                <a:hlinkClick r:id="rId7"/>
              </a:rPr>
              <a:t>https://github.com/madelinegillman/lab_intro_to_quarto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Creating an analysis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Quarto document can be used to run analyses—but I recommend keeping that in separate scripts.</a:t>
            </a:r>
          </a:p>
          <a:p>
            <a:pPr lvl="0"/>
            <a:r>
              <a:rPr/>
              <a:t>A more realistic way for us to use Quarto in our lab: integrating data exploration, methods, and analysis choices to keep us organized and easily share with collaborators in multiple formats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Creating an analysis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Open R Studio</a:t>
            </a:r>
          </a:p>
          <a:p>
            <a:pPr lvl="0" indent="-457200" marL="457200">
              <a:buAutoNum type="arabicPeriod"/>
            </a:pPr>
            <a:r>
              <a:rPr/>
              <a:t>File -&gt; New File -&gt; Quarto Document</a:t>
            </a:r>
          </a:p>
          <a:p>
            <a:pPr lvl="1"/>
            <a:r>
              <a:rPr/>
              <a:t>Here, you’ll be prompted to enter some metadata. This metadata will go in the YAML header (more on that later)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844-882F-F50A-BEF3-80F0324A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Orienting yourself in Quarto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YAML header</a:t>
            </a:r>
          </a:p>
        </p:txBody>
      </p:sp>
      <p:pic>
        <p:nvPicPr>
          <p:cNvPr descr="images/ya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816100"/>
            <a:ext cx="68580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Source vs. visual editor</a:t>
            </a:r>
          </a:p>
        </p:txBody>
      </p:sp>
      <p:pic>
        <p:nvPicPr>
          <p:cNvPr descr="images/visualedi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816100"/>
            <a:ext cx="6870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Formatting options</a:t>
            </a:r>
          </a:p>
        </p:txBody>
      </p:sp>
      <p:pic>
        <p:nvPicPr>
          <p:cNvPr descr="images/format_op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816100"/>
            <a:ext cx="75311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UNC template">
      <a:dk1>
        <a:srgbClr val="13284B"/>
      </a:dk1>
      <a:lt1>
        <a:srgbClr val="FFFFFF"/>
      </a:lt1>
      <a:dk2>
        <a:srgbClr val="44546A"/>
      </a:dk2>
      <a:lt2>
        <a:srgbClr val="E1E1E1"/>
      </a:lt2>
      <a:accent1>
        <a:srgbClr val="4B9CD3"/>
      </a:accent1>
      <a:accent2>
        <a:srgbClr val="13284B"/>
      </a:accent2>
      <a:accent3>
        <a:srgbClr val="5958CA"/>
      </a:accent3>
      <a:accent4>
        <a:srgbClr val="E52820"/>
      </a:accent4>
      <a:accent5>
        <a:srgbClr val="FFD200"/>
      </a:accent5>
      <a:accent6>
        <a:srgbClr val="46A549"/>
      </a:accent6>
      <a:hlink>
        <a:srgbClr val="007FAE"/>
      </a:hlink>
      <a:folHlink>
        <a:srgbClr val="007FAE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Franklin Gothic Book</vt:lpstr>
      <vt:lpstr>Franklin Gothic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Quarto with R</dc:title>
  <dc:creator>Madeline Gillman</dc:creator>
  <cp:keywords/>
  <dcterms:created xsi:type="dcterms:W3CDTF">2023-11-13T17:12:47Z</dcterms:created>
  <dcterms:modified xsi:type="dcterms:W3CDTF">2023-11-13T17:12:47Z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2023-11-14</vt:lpwstr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monofont">
    <vt:lpwstr>Monaco</vt:lpwstr>
  </property>
  <property fmtid="{D5CDD505-2E9C-101B-9397-08002B2CF9AE}" pid="12" name="toc-title">
    <vt:lpwstr>Table of contents</vt:lpwstr>
  </property>
</Properties>
</file>